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1156" r:id="rId3"/>
    <p:sldId id="1157" r:id="rId4"/>
    <p:sldId id="1158" r:id="rId5"/>
    <p:sldId id="1154" r:id="rId6"/>
    <p:sldId id="1155" r:id="rId7"/>
    <p:sldId id="1153" r:id="rId8"/>
    <p:sldId id="1151" r:id="rId9"/>
    <p:sldId id="1159" r:id="rId10"/>
    <p:sldId id="1152" r:id="rId11"/>
    <p:sldId id="1160" r:id="rId12"/>
    <p:sldId id="1161" r:id="rId13"/>
    <p:sldId id="1169" r:id="rId14"/>
    <p:sldId id="1162" r:id="rId15"/>
    <p:sldId id="1163" r:id="rId16"/>
    <p:sldId id="1170" r:id="rId17"/>
    <p:sldId id="1171" r:id="rId18"/>
    <p:sldId id="1172" r:id="rId19"/>
    <p:sldId id="1173" r:id="rId20"/>
    <p:sldId id="1174" r:id="rId21"/>
    <p:sldId id="1177" r:id="rId22"/>
    <p:sldId id="1175" r:id="rId23"/>
    <p:sldId id="11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B2332"/>
    <a:srgbClr val="8B6F4B"/>
    <a:srgbClr val="CC9900"/>
    <a:srgbClr val="1530F7"/>
    <a:srgbClr val="C5B358"/>
    <a:srgbClr val="98002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2593"/>
  </p:normalViewPr>
  <p:slideViewPr>
    <p:cSldViewPr>
      <p:cViewPr varScale="1">
        <p:scale>
          <a:sx n="106" d="100"/>
          <a:sy n="106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0C953-9D47-4400-9946-3A4EB104448C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A9B91-7985-4F64-964D-21D1774CAB1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FA769-1081-493F-9C43-C56AB5FFC276}" type="datetimeFigureOut">
              <a:rPr lang="en-US" smtClean="0"/>
              <a:t>3/11/2019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8267-35CB-455D-AF75-8EFF6E5F0D3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E8267-35CB-455D-AF75-8EFF6E5F0D31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FC86D-34B0-421E-AA48-0FC206DE69AD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8347-F34B-4F3C-BF7A-DB4CB724AFC4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5536" y="6159252"/>
            <a:ext cx="9159536" cy="6987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7768" y="6126163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246460"/>
            <a:ext cx="1371600" cy="45775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87944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2448-3DC2-462E-8F00-4D1F0E54D785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E58A-D76C-41CF-B6C3-15077E6EFC94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5536" y="5976768"/>
            <a:ext cx="9159536" cy="881232"/>
          </a:xfrm>
          <a:prstGeom prst="rect">
            <a:avLst/>
          </a:prstGeom>
          <a:solidFill>
            <a:srgbClr val="8B6F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52016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23035"/>
            <a:ext cx="2363220" cy="788698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0" y="846398"/>
            <a:ext cx="9144000" cy="1587"/>
          </a:xfrm>
          <a:prstGeom prst="line">
            <a:avLst/>
          </a:prstGeom>
          <a:ln w="76200" cap="flat" cmpd="sng" algn="ctr">
            <a:solidFill>
              <a:srgbClr val="8B6F4B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15536" y="921645"/>
            <a:ext cx="9144000" cy="1587"/>
          </a:xfrm>
          <a:prstGeom prst="line">
            <a:avLst/>
          </a:prstGeom>
          <a:ln w="76200" cap="flat" cmpd="sng" algn="ctr">
            <a:solidFill>
              <a:srgbClr val="98002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2999"/>
            <a:ext cx="5486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79634" y="6530201"/>
            <a:ext cx="184731" cy="276999"/>
          </a:xfrm>
          <a:prstGeom prst="rect">
            <a:avLst/>
          </a:prstGeom>
        </p:spPr>
        <p:txBody>
          <a:bodyPr vert="horz" wrap="none" lIns="91440" tIns="45720" rIns="91440" bIns="45720" rtlCol="0" anchor="b" anchorCtr="1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B1285-F96A-4104-AA19-7AB64A64221B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85AB3-D1D8-4511-A40A-21C8A244B61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391400" y="2084844"/>
            <a:ext cx="6172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algn="r"/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itchFamily="34" charset="0"/>
                <a:cs typeface="Times New Roman" pitchFamily="18" charset="0"/>
              </a:rPr>
              <a:t>ENMT 4730 </a:t>
            </a:r>
            <a:br>
              <a:rPr lang="en-US" b="1" dirty="0">
                <a:latin typeface="Calibri" pitchFamily="34" charset="0"/>
                <a:cs typeface="Times New Roman" pitchFamily="18" charset="0"/>
              </a:rPr>
            </a:br>
            <a:r>
              <a:rPr lang="en-US" b="1" dirty="0">
                <a:latin typeface="Calibri" pitchFamily="34" charset="0"/>
                <a:cs typeface="Times New Roman" pitchFamily="18" charset="0"/>
              </a:rPr>
              <a:t>SLAM Implementation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Eric Borcherding</a:t>
            </a:r>
          </a:p>
          <a:p>
            <a:endParaRPr lang="en-US" sz="2400" b="1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5702"/>
            <a:ext cx="3276510" cy="10934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 – Sphero Control</a:t>
            </a:r>
          </a:p>
        </p:txBody>
      </p:sp>
      <p:pic>
        <p:nvPicPr>
          <p:cNvPr id="11" name="sphero_mov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60960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Multi-Step Localization:</a:t>
            </a:r>
          </a:p>
          <a:p>
            <a:pPr lvl="1"/>
            <a:r>
              <a:rPr lang="en-US" sz="2400" dirty="0"/>
              <a:t> HSV (Hue, Saturation, Value) </a:t>
            </a:r>
            <a:r>
              <a:rPr lang="" altLang="en-US" sz="2400" dirty="0"/>
              <a:t>F</a:t>
            </a:r>
            <a:r>
              <a:rPr lang="en-US" sz="2400" dirty="0"/>
              <a:t>ilter</a:t>
            </a:r>
          </a:p>
          <a:p>
            <a:pPr lvl="2"/>
            <a:r>
              <a:rPr lang="en-US" sz="1800" dirty="0"/>
              <a:t>HSV separates image intensity from color information</a:t>
            </a:r>
          </a:p>
          <a:p>
            <a:pPr lvl="2"/>
            <a:r>
              <a:rPr lang="en-US" sz="1800" dirty="0"/>
              <a:t>Commonly used in computer vision because of robustness to changing light conditions</a:t>
            </a:r>
          </a:p>
          <a:p>
            <a:pPr lvl="1"/>
            <a:r>
              <a:rPr lang="en-US" sz="2400" dirty="0"/>
              <a:t>Hough Circle Transform</a:t>
            </a:r>
          </a:p>
          <a:p>
            <a:pPr lvl="2"/>
            <a:r>
              <a:rPr lang="en-US" sz="1800" dirty="0"/>
              <a:t>Detects outer diameter of robot</a:t>
            </a:r>
          </a:p>
          <a:p>
            <a:pPr lvl="3"/>
            <a:r>
              <a:rPr lang="en-US" sz="1800" dirty="0"/>
              <a:t>Returns position of robot within reference frame</a:t>
            </a:r>
          </a:p>
          <a:p>
            <a:pPr lvl="4"/>
            <a:r>
              <a:rPr lang="en-US" sz="1800" dirty="0"/>
              <a:t>This position is used to initialize tracking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F01FA-FC2F-4B63-ACBF-2987894A8ECF}"/>
              </a:ext>
            </a:extLst>
          </p:cNvPr>
          <p:cNvSpPr/>
          <p:nvPr/>
        </p:nvSpPr>
        <p:spPr>
          <a:xfrm>
            <a:off x="4191000" y="6208471"/>
            <a:ext cx="7086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Pictures: https://en.wikipedia.org/wiki/HSL_and_HSV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D06FFE-ACEF-4039-8CDE-E629FF823ADF}"/>
              </a:ext>
            </a:extLst>
          </p:cNvPr>
          <p:cNvGrpSpPr/>
          <p:nvPr/>
        </p:nvGrpSpPr>
        <p:grpSpPr>
          <a:xfrm>
            <a:off x="6681787" y="1752600"/>
            <a:ext cx="1923861" cy="3686949"/>
            <a:chOff x="6681787" y="1752600"/>
            <a:chExt cx="1923861" cy="3686949"/>
          </a:xfrm>
        </p:grpSpPr>
        <p:pic>
          <p:nvPicPr>
            <p:cNvPr id="1026" name="Picture 2" descr="Image result for HSV filter">
              <a:extLst>
                <a:ext uri="{FF2B5EF4-FFF2-40B4-BE49-F238E27FC236}">
                  <a16:creationId xmlns:a16="http://schemas.microsoft.com/office/drawing/2014/main" id="{94BDC88F-2D89-46A1-A3C8-3A55CF9BC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787" y="1752600"/>
              <a:ext cx="1876425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08B9D5-8A39-4EC6-998E-594D55E67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0648" y="3733800"/>
              <a:ext cx="1905000" cy="1428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6AA4E9-ED34-41EB-9B29-D02F11DF2FCE}"/>
                </a:ext>
              </a:extLst>
            </p:cNvPr>
            <p:cNvSpPr txBox="1"/>
            <p:nvPr/>
          </p:nvSpPr>
          <p:spPr>
            <a:xfrm>
              <a:off x="7001676" y="5162550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RGB Color Cube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775B9-CB9E-444F-89EC-0A091C6DA1F2}"/>
                </a:ext>
              </a:extLst>
            </p:cNvPr>
            <p:cNvSpPr txBox="1"/>
            <p:nvPr/>
          </p:nvSpPr>
          <p:spPr>
            <a:xfrm>
              <a:off x="7032703" y="3138262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HSV Color Wheel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</a:t>
            </a:r>
            <a:r>
              <a:rPr lang="" altLang="en-US" dirty="0"/>
              <a:t>- HSV Filter</a:t>
            </a:r>
          </a:p>
        </p:txBody>
      </p:sp>
      <p:pic>
        <p:nvPicPr>
          <p:cNvPr id="6" name="hsv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7310120" cy="487045"/>
          </a:xfrm>
        </p:spPr>
        <p:txBody>
          <a:bodyPr/>
          <a:lstStyle/>
          <a:p>
            <a:r>
              <a:rPr lang="en-US" dirty="0"/>
              <a:t>Localization </a:t>
            </a:r>
            <a:r>
              <a:rPr lang="en-US" altLang="en-US" dirty="0"/>
              <a:t>- </a:t>
            </a:r>
            <a:r>
              <a:rPr lang="" altLang="en-US" dirty="0"/>
              <a:t>Hough Transform</a:t>
            </a:r>
          </a:p>
        </p:txBody>
      </p:sp>
      <p:pic>
        <p:nvPicPr>
          <p:cNvPr id="7" name="Picture 6" descr="detected circles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5365" cy="4571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E5CCE-87D6-471A-8420-CB0FA5FC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124200"/>
            <a:ext cx="3149537" cy="220027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Tracking Goals:</a:t>
            </a:r>
          </a:p>
          <a:p>
            <a:pPr lvl="1"/>
            <a:r>
              <a:rPr lang="en-US" sz="2000" dirty="0"/>
              <a:t>Implement algorithm that tracks position of Sphero as it travels around the course. Needs to return robot position</a:t>
            </a:r>
          </a:p>
          <a:p>
            <a:pPr lvl="1"/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5DCBB8C-9DF1-44A0-AC30-EFB9CBF1B299}"/>
              </a:ext>
            </a:extLst>
          </p:cNvPr>
          <p:cNvSpPr txBox="1">
            <a:spLocks/>
          </p:cNvSpPr>
          <p:nvPr/>
        </p:nvSpPr>
        <p:spPr>
          <a:xfrm>
            <a:off x="457200" y="2236959"/>
            <a:ext cx="5080063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r>
              <a:rPr lang="en-US" sz="2400" dirty="0"/>
              <a:t>BOOSTING Tracker</a:t>
            </a:r>
          </a:p>
          <a:p>
            <a:pPr lvl="1"/>
            <a:r>
              <a:rPr lang="en-US" sz="1800" dirty="0"/>
              <a:t>Identify area of interest (utilize Localization data)</a:t>
            </a:r>
          </a:p>
          <a:p>
            <a:pPr lvl="2"/>
            <a:r>
              <a:rPr lang="en-US" sz="1400" dirty="0"/>
              <a:t>Tracker generates reference image/features</a:t>
            </a:r>
            <a:r>
              <a:rPr lang="" altLang="en-US" sz="1400" dirty="0"/>
              <a:t>.</a:t>
            </a:r>
            <a:endParaRPr lang="en-US" sz="1400" dirty="0"/>
          </a:p>
          <a:p>
            <a:pPr lvl="1"/>
            <a:r>
              <a:rPr lang="en-US" sz="1800" dirty="0"/>
              <a:t>Scans video frames to identify reference image, updates location of object being tracked.</a:t>
            </a:r>
          </a:p>
          <a:p>
            <a:pPr lvl="2"/>
            <a:r>
              <a:rPr lang="" altLang="en-US" sz="1400" dirty="0"/>
              <a:t>Utilizes data from previous frames to predict how wide an area it must search to identify object of interest</a:t>
            </a:r>
          </a:p>
          <a:p>
            <a:pPr lvl="2"/>
            <a:r>
              <a:rPr lang="" altLang="en-US" sz="1400" dirty="0"/>
              <a:t>Determines based on probability where the object is in new field of interest</a:t>
            </a:r>
            <a:endParaRPr lang="en-US" sz="1400" dirty="0"/>
          </a:p>
          <a:p>
            <a:pPr marL="914400" lvl="2" indent="0">
              <a:buFont typeface="Arial" panose="02080604020202020204" pitchFamily="34" charset="0"/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FAA7B-B9A3-49DE-BC7E-37BF1C779C1D}"/>
              </a:ext>
            </a:extLst>
          </p:cNvPr>
          <p:cNvSpPr/>
          <p:nvPr/>
        </p:nvSpPr>
        <p:spPr>
          <a:xfrm>
            <a:off x="2286000" y="6185039"/>
            <a:ext cx="7086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Chart: https://www.researchgate.net/publication/309367280_Comparison_of_tracking_algorithms_implemented_in_OpenCV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pic>
        <p:nvPicPr>
          <p:cNvPr id="6" name="sphero_track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371600"/>
            <a:ext cx="749808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472170" cy="4983163"/>
          </a:xfrm>
        </p:spPr>
        <p:txBody>
          <a:bodyPr/>
          <a:lstStyle/>
          <a:p>
            <a:pPr marL="0" indent="0">
              <a:buNone/>
            </a:pPr>
            <a:r>
              <a:rPr lang="" altLang="en-US" dirty="0"/>
              <a:t>Enviroment:</a:t>
            </a:r>
          </a:p>
          <a:p>
            <a:pPr lvl="1"/>
            <a:r>
              <a:rPr lang="" altLang="en-US" sz="2000" dirty="0"/>
              <a:t>Developed a course for the Sphero to navigate through</a:t>
            </a:r>
          </a:p>
          <a:p>
            <a:pPr lvl="1"/>
            <a:r>
              <a:rPr lang="en-US" altLang="en-US" sz="2000" dirty="0"/>
              <a:t>Mapping Goals: M</a:t>
            </a:r>
            <a:r>
              <a:rPr lang="" altLang="en-US" sz="2000" dirty="0"/>
              <a:t>ap course as Sphero trav</a:t>
            </a:r>
            <a:r>
              <a:rPr lang="en-US" altLang="en-US" sz="2000" dirty="0" err="1"/>
              <a:t>els</a:t>
            </a:r>
            <a:r>
              <a:rPr lang="" altLang="en-US" sz="2000" dirty="0"/>
              <a:t> though it. Output navigable terrain so future missions can utilize path planning.</a:t>
            </a:r>
          </a:p>
          <a:p>
            <a:pPr marL="457200" lvl="1" indent="0">
              <a:buNone/>
            </a:pPr>
            <a:endParaRPr lang="" altLang="en-US" dirty="0"/>
          </a:p>
          <a:p>
            <a:pPr marL="0" indent="0">
              <a:buNone/>
            </a:pPr>
            <a:endParaRPr lang="" alt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Mapping</a:t>
            </a:r>
          </a:p>
        </p:txBody>
      </p:sp>
      <p:pic>
        <p:nvPicPr>
          <p:cNvPr id="5" name="Picture 4" descr="ROI selector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276600"/>
            <a:ext cx="3366770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Drone View:</a:t>
            </a:r>
          </a:p>
          <a:p>
            <a:pPr lvl="1"/>
            <a:r>
              <a:rPr lang="" altLang="en-US" sz="2000" dirty="0"/>
              <a:t>Reduced viewable area to simulate drone following overhead</a:t>
            </a:r>
          </a:p>
          <a:p>
            <a:pPr lvl="1"/>
            <a:r>
              <a:rPr lang="" altLang="en-US" sz="2000" dirty="0"/>
              <a:t>Implented HSV filter to determine navigable vs. non-navigable terrain. </a:t>
            </a:r>
          </a:p>
          <a:p>
            <a:pPr lvl="1"/>
            <a:r>
              <a:rPr lang="" altLang="en-US" sz="2000" dirty="0"/>
              <a:t>Utilized edge detection to identify walls</a:t>
            </a:r>
            <a:endParaRPr lang="en-US" altLang="en-US" sz="2000" dirty="0"/>
          </a:p>
          <a:p>
            <a:pPr marL="457200" lvl="1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</a:t>
            </a:r>
          </a:p>
        </p:txBody>
      </p:sp>
      <p:pic>
        <p:nvPicPr>
          <p:cNvPr id="5" name="Picture 4" descr="ROI selector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" y="3502025"/>
            <a:ext cx="2719705" cy="2040255"/>
          </a:xfrm>
          <a:prstGeom prst="rect">
            <a:avLst/>
          </a:prstGeom>
        </p:spPr>
      </p:pic>
      <p:pic>
        <p:nvPicPr>
          <p:cNvPr id="6" name="Picture 5" descr="Worldmap_screenshot_3_10.03.20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370" y="3505200"/>
            <a:ext cx="2715768" cy="2037315"/>
          </a:xfrm>
          <a:prstGeom prst="rect">
            <a:avLst/>
          </a:prstGeom>
        </p:spPr>
      </p:pic>
      <p:pic>
        <p:nvPicPr>
          <p:cNvPr id="10" name="Picture 9" descr="nav_screenshot_2_10.03.20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506470"/>
            <a:ext cx="2718322" cy="2039112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92785" y="566229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1000" dirty="0"/>
              <a:t>Full World View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928110" y="566229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1000"/>
              <a:t>Drone View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7115810" y="5601335"/>
            <a:ext cx="12884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" altLang="en-US" sz="1000"/>
              <a:t>Navigable Map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</a:t>
            </a:r>
          </a:p>
        </p:txBody>
      </p:sp>
      <p:pic>
        <p:nvPicPr>
          <p:cNvPr id="7" name="sphero_map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06"/>
          <a:stretch/>
        </p:blipFill>
        <p:spPr>
          <a:xfrm>
            <a:off x="3048000" y="1219200"/>
            <a:ext cx="3048000" cy="4608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6172200" cy="487362"/>
          </a:xfrm>
        </p:spPr>
        <p:txBody>
          <a:bodyPr/>
          <a:lstStyle/>
          <a:p>
            <a:r>
              <a:rPr lang="en-US" altLang="en-US" dirty="0"/>
              <a:t>Mapping - Results</a:t>
            </a:r>
          </a:p>
        </p:txBody>
      </p:sp>
      <p:pic>
        <p:nvPicPr>
          <p:cNvPr id="2" name="Picture 1" descr="nav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6095365" cy="4571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Focus</a:t>
            </a:r>
          </a:p>
          <a:p>
            <a:pPr lvl="1"/>
            <a:r>
              <a:rPr lang="en-US" dirty="0"/>
              <a:t>Objectives</a:t>
            </a:r>
          </a:p>
          <a:p>
            <a:r>
              <a:rPr lang="en-US" dirty="0"/>
              <a:t>Equipment List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Robot Design</a:t>
            </a:r>
          </a:p>
          <a:p>
            <a:r>
              <a:rPr lang="en-US" dirty="0"/>
              <a:t>SLAM Implementation</a:t>
            </a:r>
          </a:p>
          <a:p>
            <a:pPr lvl="1"/>
            <a:r>
              <a:rPr lang="en-US" dirty="0"/>
              <a:t>Localization</a:t>
            </a:r>
          </a:p>
          <a:p>
            <a:pPr lvl="1"/>
            <a:r>
              <a:rPr lang="en-US" dirty="0"/>
              <a:t>Tracking</a:t>
            </a:r>
          </a:p>
          <a:p>
            <a:pPr lvl="1"/>
            <a:r>
              <a:rPr lang="en-US" dirty="0"/>
              <a:t>Mapping</a:t>
            </a:r>
          </a:p>
          <a:p>
            <a:pPr lvl="1"/>
            <a:r>
              <a:rPr lang="en-US" dirty="0"/>
              <a:t>Path Planning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Path Planning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" altLang="en-US" sz="2800" dirty="0"/>
              <a:t>A* Path Planning</a:t>
            </a:r>
            <a:endParaRPr lang="en-US" sz="2800" dirty="0"/>
          </a:p>
          <a:p>
            <a:pPr lvl="1"/>
            <a:r>
              <a:rPr lang="en-US" altLang="en-US" sz="2400" dirty="0"/>
              <a:t>Goal based path planning algorithm. Determines direction of lowest cost (‘distance’). Generates path through navigable terrain</a:t>
            </a:r>
            <a:endParaRPr lang="en-US" sz="24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 descr="nav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11145"/>
            <a:ext cx="3435350" cy="257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1585" y="3790315"/>
            <a:ext cx="549275" cy="307975"/>
          </a:xfrm>
          <a:prstGeom prst="rect">
            <a:avLst/>
          </a:prstGeom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096A46ED-2053-4FD1-A0CC-94CA5A7FB1FA}"/>
              </a:ext>
            </a:extLst>
          </p:cNvPr>
          <p:cNvSpPr txBox="1"/>
          <p:nvPr/>
        </p:nvSpPr>
        <p:spPr>
          <a:xfrm>
            <a:off x="1730692" y="5511641"/>
            <a:ext cx="128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Navigable Map, with end goal (star)</a:t>
            </a:r>
            <a:endParaRPr lang="" altLang="en-US" sz="1000" dirty="0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2F6AE49-4A67-4E12-AD6E-8FC71B08AF7A}"/>
              </a:ext>
            </a:extLst>
          </p:cNvPr>
          <p:cNvSpPr txBox="1"/>
          <p:nvPr/>
        </p:nvSpPr>
        <p:spPr>
          <a:xfrm>
            <a:off x="6347429" y="5428301"/>
            <a:ext cx="128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A* Example</a:t>
            </a:r>
            <a:endParaRPr lang="" alt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476DD0-F09A-4638-9609-922775F91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5" y="2811145"/>
            <a:ext cx="3695700" cy="2657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FA651D-CBD9-4FE8-9DDC-631EB9B56A22}"/>
              </a:ext>
            </a:extLst>
          </p:cNvPr>
          <p:cNvSpPr/>
          <p:nvPr/>
        </p:nvSpPr>
        <p:spPr>
          <a:xfrm>
            <a:off x="4191000" y="6208471"/>
            <a:ext cx="7086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Picture: http://theory.stanford.edu/~amitp/GameProgramming/AStarComparison.html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Path Planning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" altLang="en-US" sz="2800" dirty="0"/>
              <a:t>A* Path Planning</a:t>
            </a:r>
            <a:endParaRPr lang="en-US" sz="2800" dirty="0"/>
          </a:p>
          <a:p>
            <a:pPr lvl="1"/>
            <a:r>
              <a:rPr lang="en-US" altLang="en-US" sz="2400" dirty="0"/>
              <a:t>Goal based path planning algorithm. Determines direction of lowest cost (‘distance’). Generates path through navigable terrain</a:t>
            </a:r>
            <a:endParaRPr lang="en-US" sz="24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 descr="nav_screenshot_10.03.20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811145"/>
            <a:ext cx="3435350" cy="2576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1585" y="3790315"/>
            <a:ext cx="549275" cy="307975"/>
          </a:xfrm>
          <a:prstGeom prst="rect">
            <a:avLst/>
          </a:prstGeom>
        </p:spPr>
      </p:pic>
      <p:pic>
        <p:nvPicPr>
          <p:cNvPr id="8" name="Picture 7" descr="Astar_resul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2481924"/>
            <a:ext cx="4191000" cy="3143589"/>
          </a:xfrm>
          <a:prstGeom prst="rect">
            <a:avLst/>
          </a:prstGeom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096A46ED-2053-4FD1-A0CC-94CA5A7FB1FA}"/>
              </a:ext>
            </a:extLst>
          </p:cNvPr>
          <p:cNvSpPr txBox="1"/>
          <p:nvPr/>
        </p:nvSpPr>
        <p:spPr>
          <a:xfrm>
            <a:off x="1730692" y="5511641"/>
            <a:ext cx="1288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Navigable Map, with end goal (star)</a:t>
            </a:r>
            <a:endParaRPr lang="" altLang="en-US" sz="1000" dirty="0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2F6AE49-4A67-4E12-AD6E-8FC71B08AF7A}"/>
              </a:ext>
            </a:extLst>
          </p:cNvPr>
          <p:cNvSpPr txBox="1"/>
          <p:nvPr/>
        </p:nvSpPr>
        <p:spPr>
          <a:xfrm>
            <a:off x="6411589" y="5399662"/>
            <a:ext cx="12884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000" dirty="0"/>
              <a:t>A* results (blue line)</a:t>
            </a:r>
            <a:endParaRPr lang="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917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" alt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" altLang="en-US" sz="2400" dirty="0"/>
              <a:t>Implemented and demonstrated several techniques used in Ground Robotics, including:</a:t>
            </a:r>
          </a:p>
          <a:p>
            <a:pPr lvl="1"/>
            <a:r>
              <a:rPr lang="" altLang="en-US" sz="2000" dirty="0"/>
              <a:t>Localization</a:t>
            </a:r>
          </a:p>
          <a:p>
            <a:pPr lvl="2"/>
            <a:r>
              <a:rPr lang="" altLang="en-US" sz="1600" dirty="0"/>
              <a:t>HSV Filter</a:t>
            </a:r>
          </a:p>
          <a:p>
            <a:pPr lvl="2"/>
            <a:r>
              <a:rPr lang="" altLang="en-US" sz="1600" dirty="0"/>
              <a:t>Hough </a:t>
            </a:r>
            <a:r>
              <a:rPr lang="en-US" altLang="en-US" sz="1600" dirty="0"/>
              <a:t>Circle Transform</a:t>
            </a:r>
          </a:p>
          <a:p>
            <a:pPr lvl="2"/>
            <a:r>
              <a:rPr lang="en-US" altLang="en-US" sz="1600" dirty="0"/>
              <a:t>Tracking Algorithm implementation</a:t>
            </a:r>
            <a:endParaRPr lang="" altLang="en-US" sz="1600" dirty="0"/>
          </a:p>
          <a:p>
            <a:pPr lvl="1"/>
            <a:r>
              <a:rPr lang="" altLang="en-US" sz="2000" dirty="0"/>
              <a:t>Mapping</a:t>
            </a:r>
          </a:p>
          <a:p>
            <a:pPr lvl="2"/>
            <a:r>
              <a:rPr lang="" altLang="en-US" sz="1600" dirty="0"/>
              <a:t>HSV Filter</a:t>
            </a:r>
          </a:p>
          <a:p>
            <a:pPr lvl="2"/>
            <a:r>
              <a:rPr lang="" altLang="en-US" sz="1600" dirty="0"/>
              <a:t>Mapped Navigable/Non-Navigable terrain</a:t>
            </a:r>
          </a:p>
          <a:p>
            <a:pPr lvl="2"/>
            <a:r>
              <a:rPr lang="" altLang="en-US" sz="1600" dirty="0"/>
              <a:t>Utilized Canny Edge detection to identify walls</a:t>
            </a:r>
          </a:p>
          <a:p>
            <a:pPr lvl="1"/>
            <a:r>
              <a:rPr lang="" altLang="en-US" sz="2000" dirty="0"/>
              <a:t>Path Planning</a:t>
            </a:r>
          </a:p>
          <a:p>
            <a:pPr lvl="2"/>
            <a:r>
              <a:rPr lang="en-US" altLang="en-US" sz="1700" dirty="0"/>
              <a:t>Developed </a:t>
            </a:r>
            <a:r>
              <a:rPr lang="" altLang="en-US" sz="1700" dirty="0"/>
              <a:t>A* </a:t>
            </a:r>
            <a:r>
              <a:rPr lang="en-US" altLang="en-US" sz="1700" dirty="0"/>
              <a:t>path planning algorithm</a:t>
            </a:r>
          </a:p>
          <a:p>
            <a:pPr marL="457200" lvl="1" indent="0">
              <a:buNone/>
            </a:pPr>
            <a:endParaRPr lang="en-US" sz="21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52C13-755C-4344-8A86-5AE5198C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6DA02B-CC4A-4765-B806-ED167E28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026" name="Picture 2" descr="Image result for questions mark">
            <a:extLst>
              <a:ext uri="{FF2B5EF4-FFF2-40B4-BE49-F238E27FC236}">
                <a16:creationId xmlns:a16="http://schemas.microsoft.com/office/drawing/2014/main" id="{8929A29D-EF50-4268-B14C-7DB7872EE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578" y="1221180"/>
            <a:ext cx="122671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sphero pictures">
            <a:extLst>
              <a:ext uri="{FF2B5EF4-FFF2-40B4-BE49-F238E27FC236}">
                <a16:creationId xmlns:a16="http://schemas.microsoft.com/office/drawing/2014/main" id="{B9FB133A-0C0A-427F-83E5-36F65E28B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34" y="3048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7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Apply localization, mapping, and path planning techniques discussed in 4730 Advance Ground Robotics class.</a:t>
            </a:r>
          </a:p>
          <a:p>
            <a:pPr lvl="1"/>
            <a:r>
              <a:rPr lang="en-US" dirty="0"/>
              <a:t>Utilize a wirelessly controlled ground robot, vision system and python programming language.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Focus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Localize ground robot in an environment utilizing computer vision</a:t>
            </a:r>
          </a:p>
          <a:p>
            <a:r>
              <a:rPr lang="en-US" dirty="0"/>
              <a:t>Track ground robot as it moves around an ‘obstacle’ course.</a:t>
            </a:r>
          </a:p>
          <a:p>
            <a:r>
              <a:rPr lang="en-US" dirty="0"/>
              <a:t>Generate a map of navigable terrain while the robot moves</a:t>
            </a:r>
          </a:p>
          <a:p>
            <a:r>
              <a:rPr lang="en-US" dirty="0"/>
              <a:t>Path plan to a location within the generated navigable terrain 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Hardware:</a:t>
            </a:r>
          </a:p>
          <a:p>
            <a:pPr lvl="1"/>
            <a:r>
              <a:rPr lang="en-US" dirty="0"/>
              <a:t>Robot: Sphero</a:t>
            </a:r>
          </a:p>
          <a:p>
            <a:pPr lvl="1"/>
            <a:r>
              <a:rPr lang="en-US" dirty="0"/>
              <a:t>Vision System: 720P-RGB webcam</a:t>
            </a:r>
          </a:p>
          <a:p>
            <a:pPr lvl="1"/>
            <a:r>
              <a:rPr lang="en-US" dirty="0"/>
              <a:t>Communication: Bluetooth Dongle</a:t>
            </a:r>
          </a:p>
          <a:p>
            <a:pPr marL="0" indent="0">
              <a:buNone/>
            </a:pPr>
            <a:r>
              <a:rPr lang="en-US" dirty="0"/>
              <a:t>Software:</a:t>
            </a:r>
          </a:p>
          <a:p>
            <a:pPr lvl="1"/>
            <a:r>
              <a:rPr lang="en-US" dirty="0"/>
              <a:t>Language: Python</a:t>
            </a:r>
          </a:p>
          <a:p>
            <a:pPr lvl="1"/>
            <a:r>
              <a:rPr lang="en-US" dirty="0"/>
              <a:t>Vision Toolkit: OpenCV</a:t>
            </a:r>
          </a:p>
          <a:p>
            <a:pPr lvl="1"/>
            <a:r>
              <a:rPr lang="en-US" dirty="0"/>
              <a:t>Analysis Toolkit: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3570" y="4924833"/>
            <a:ext cx="1204693" cy="956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4803" y="4991436"/>
            <a:ext cx="1779006" cy="889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5398" y="5080314"/>
            <a:ext cx="1314356" cy="711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3939" y="2930682"/>
            <a:ext cx="2215109" cy="2071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645281"/>
            <a:ext cx="2706874" cy="2706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614" y="3049648"/>
            <a:ext cx="2857500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b="11481"/>
          <a:stretch>
            <a:fillRect/>
          </a:stretch>
        </p:blipFill>
        <p:spPr>
          <a:xfrm>
            <a:off x="76200" y="1371600"/>
            <a:ext cx="9067800" cy="4552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759" y="152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Concept</a:t>
            </a:r>
          </a:p>
        </p:txBody>
      </p:sp>
      <p:pic>
        <p:nvPicPr>
          <p:cNvPr id="11266" name="Picture 2" descr="Image result for sphero picture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613" y="5571088"/>
            <a:ext cx="381000" cy="381000"/>
          </a:xfrm>
          <a:prstGeom prst="rect">
            <a:avLst/>
          </a:prstGeom>
          <a:noFill/>
          <a:effectLst>
            <a:glow>
              <a:schemeClr val="bg1">
                <a:alpha val="54000"/>
              </a:schemeClr>
            </a:glow>
          </a:effectLst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09" t="8861" r="5264" b="10127"/>
          <a:stretch>
            <a:fillRect/>
          </a:stretch>
        </p:blipFill>
        <p:spPr>
          <a:xfrm rot="21025056">
            <a:off x="6096000" y="1066800"/>
            <a:ext cx="1981200" cy="1219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979144" y="1828800"/>
            <a:ext cx="5345456" cy="371475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556468" y="1828800"/>
            <a:ext cx="768132" cy="371475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457200" y="1143001"/>
            <a:ext cx="5867400" cy="14478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Low cost ground robot</a:t>
            </a:r>
          </a:p>
          <a:p>
            <a:r>
              <a:rPr lang="en-US" sz="2800" dirty="0"/>
              <a:t>High value overhead processing planning drone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27" y="968383"/>
            <a:ext cx="9212002" cy="5173460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CFEC751E-A87C-4F7B-ADC8-2F172FA5E0DC}"/>
              </a:ext>
            </a:extLst>
          </p:cNvPr>
          <p:cNvSpPr/>
          <p:nvPr/>
        </p:nvSpPr>
        <p:spPr>
          <a:xfrm rot="430005">
            <a:off x="4769053" y="2484269"/>
            <a:ext cx="1235350" cy="822439"/>
          </a:xfrm>
          <a:prstGeom prst="cloudCallout">
            <a:avLst>
              <a:gd name="adj1" fmla="val -50079"/>
              <a:gd name="adj2" fmla="val 982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5759" y="152400"/>
            <a:ext cx="175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878"/>
          <a:stretch>
            <a:fillRect/>
          </a:stretch>
        </p:blipFill>
        <p:spPr>
          <a:xfrm rot="14021860">
            <a:off x="4962466" y="1148537"/>
            <a:ext cx="4497299" cy="17258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34689" y="2324100"/>
            <a:ext cx="2819400" cy="2705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53002" y="2586042"/>
            <a:ext cx="1600198" cy="2062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0"/>
          </p:cNvCxnSpPr>
          <p:nvPr/>
        </p:nvCxnSpPr>
        <p:spPr>
          <a:xfrm flipH="1" flipV="1">
            <a:off x="4000501" y="2324101"/>
            <a:ext cx="2515184" cy="198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Image result for orange con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13" y="36294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three way arr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5397">
            <a:off x="3033127" y="3067638"/>
            <a:ext cx="944490" cy="94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question mark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62" y="2656825"/>
            <a:ext cx="966788" cy="5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sphero pictures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816" y="3387684"/>
            <a:ext cx="829340" cy="82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Sphero:</a:t>
            </a:r>
          </a:p>
          <a:p>
            <a:pPr lvl="1"/>
            <a:r>
              <a:rPr lang="en-US" sz="2000" dirty="0"/>
              <a:t>Holonomic robot</a:t>
            </a:r>
          </a:p>
          <a:p>
            <a:pPr lvl="2"/>
            <a:r>
              <a:rPr lang="en-US" sz="1600" dirty="0"/>
              <a:t>Manipulates internal mass to steer, accelerate and decelerate</a:t>
            </a:r>
          </a:p>
          <a:p>
            <a:pPr lvl="2"/>
            <a:r>
              <a:rPr lang="en-US" sz="1600" dirty="0"/>
              <a:t>Two independent motors used to move mass in sphere</a:t>
            </a:r>
          </a:p>
          <a:p>
            <a:pPr lvl="3"/>
            <a:r>
              <a:rPr lang="en-US" sz="1600" dirty="0"/>
              <a:t>Motors drive same direction: Mass is raised allowing Sphero to roll forwards</a:t>
            </a:r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</a:t>
            </a:r>
          </a:p>
        </p:txBody>
      </p:sp>
      <p:pic>
        <p:nvPicPr>
          <p:cNvPr id="12290" name="Picture 2" descr="Image result for sphero movement mechanism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6" y="3701966"/>
            <a:ext cx="2140535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14400" y="4162425"/>
            <a:ext cx="1524000" cy="1524000"/>
            <a:chOff x="685800" y="3200400"/>
            <a:chExt cx="2133600" cy="2209800"/>
          </a:xfrm>
        </p:grpSpPr>
        <p:grpSp>
          <p:nvGrpSpPr>
            <p:cNvPr id="8" name="Group 7"/>
            <p:cNvGrpSpPr/>
            <p:nvPr/>
          </p:nvGrpSpPr>
          <p:grpSpPr>
            <a:xfrm>
              <a:off x="685800" y="3200400"/>
              <a:ext cx="2133600" cy="2209800"/>
              <a:chOff x="1524000" y="2895600"/>
              <a:chExt cx="2133600" cy="2209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24000" y="2971800"/>
                <a:ext cx="2133600" cy="2133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hord 6"/>
              <p:cNvSpPr/>
              <p:nvPr/>
            </p:nvSpPr>
            <p:spPr>
              <a:xfrm rot="16200000">
                <a:off x="1524001" y="2964326"/>
                <a:ext cx="2133600" cy="1996147"/>
              </a:xfrm>
              <a:prstGeom prst="chord">
                <a:avLst>
                  <a:gd name="adj1" fmla="val 5589607"/>
                  <a:gd name="adj2" fmla="val 15880482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828" y="4648200"/>
              <a:ext cx="401544" cy="409575"/>
            </a:xfrm>
            <a:prstGeom prst="rect">
              <a:avLst/>
            </a:prstGeom>
          </p:spPr>
        </p:pic>
        <p:pic>
          <p:nvPicPr>
            <p:cNvPr id="12294" name="Picture 6" descr="Image result for rotation arrow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29990">
              <a:off x="1547812" y="4137103"/>
              <a:ext cx="409575" cy="40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" altLang="en-US" sz="2800" dirty="0"/>
              <a:t>Sphero</a:t>
            </a:r>
            <a:r>
              <a:rPr lang="en-US" sz="2800" dirty="0"/>
              <a:t>:</a:t>
            </a:r>
          </a:p>
          <a:p>
            <a:pPr lvl="1"/>
            <a:r>
              <a:rPr lang="en-US" sz="2000" dirty="0"/>
              <a:t>Holonomic robot</a:t>
            </a:r>
          </a:p>
          <a:p>
            <a:pPr lvl="2"/>
            <a:r>
              <a:rPr lang="en-US" sz="1600" dirty="0"/>
              <a:t>Manipulates internal mass to steer, accelerate and decelerate</a:t>
            </a:r>
          </a:p>
          <a:p>
            <a:pPr lvl="2"/>
            <a:r>
              <a:rPr lang="en-US" sz="1600" dirty="0"/>
              <a:t>Two independent motors used to move mass in sphere</a:t>
            </a:r>
          </a:p>
          <a:p>
            <a:pPr lvl="3"/>
            <a:r>
              <a:rPr lang="en-US" sz="1600" dirty="0"/>
              <a:t>Motors drive same direction: Mass is raised allowing Sphero to roll forwards</a:t>
            </a:r>
          </a:p>
          <a:p>
            <a:pPr lvl="4"/>
            <a:r>
              <a:rPr lang="en-US" sz="1600" dirty="0"/>
              <a:t>Sphero stops by returning mass to position of lowest potential energy</a:t>
            </a:r>
          </a:p>
          <a:p>
            <a:pPr lvl="3"/>
            <a:r>
              <a:rPr lang="en-US" sz="1600" dirty="0"/>
              <a:t>Motors counter rotate: Mass rotates inside shell, causing Sphero to change direction of rotation</a:t>
            </a:r>
          </a:p>
          <a:p>
            <a:pPr lvl="3"/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85AB3-D1D8-4511-A40A-21C8A244B615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99"/>
          <a:stretch>
            <a:fillRect/>
          </a:stretch>
        </p:blipFill>
        <p:spPr>
          <a:xfrm>
            <a:off x="-300658" y="4259456"/>
            <a:ext cx="1981700" cy="120180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 rot="18781568">
            <a:off x="914400" y="4114800"/>
            <a:ext cx="1527048" cy="1527048"/>
            <a:chOff x="685800" y="3200400"/>
            <a:chExt cx="2133600" cy="2209800"/>
          </a:xfrm>
        </p:grpSpPr>
        <p:grpSp>
          <p:nvGrpSpPr>
            <p:cNvPr id="8" name="Group 7"/>
            <p:cNvGrpSpPr/>
            <p:nvPr/>
          </p:nvGrpSpPr>
          <p:grpSpPr>
            <a:xfrm>
              <a:off x="685800" y="3200400"/>
              <a:ext cx="2133600" cy="2209800"/>
              <a:chOff x="1524000" y="2895600"/>
              <a:chExt cx="2133600" cy="22098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24000" y="2971800"/>
                <a:ext cx="2133600" cy="2133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hord 6"/>
              <p:cNvSpPr/>
              <p:nvPr/>
            </p:nvSpPr>
            <p:spPr>
              <a:xfrm rot="16200000">
                <a:off x="1524001" y="2964326"/>
                <a:ext cx="2133600" cy="1996147"/>
              </a:xfrm>
              <a:prstGeom prst="chord">
                <a:avLst>
                  <a:gd name="adj1" fmla="val 5589607"/>
                  <a:gd name="adj2" fmla="val 15880482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1828" y="4648200"/>
              <a:ext cx="401544" cy="409575"/>
            </a:xfrm>
            <a:prstGeom prst="rect">
              <a:avLst/>
            </a:prstGeom>
          </p:spPr>
        </p:pic>
      </p:grpSp>
      <p:pic>
        <p:nvPicPr>
          <p:cNvPr id="14" name="Picture 2" descr="Image result for sphero movement mechanism">
            <a:extLst>
              <a:ext uri="{FF2B5EF4-FFF2-40B4-BE49-F238E27FC236}">
                <a16:creationId xmlns:a16="http://schemas.microsoft.com/office/drawing/2014/main" id="{2E7B787C-0A81-4488-B8B2-6DE68E25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6" y="3701966"/>
            <a:ext cx="2140535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687</Words>
  <Application>Microsoft Office PowerPoint</Application>
  <PresentationFormat>On-screen Show (4:3)</PresentationFormat>
  <Paragraphs>149</Paragraphs>
  <Slides>23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ENMT 4730  SLAM Implementation</vt:lpstr>
      <vt:lpstr>Overview</vt:lpstr>
      <vt:lpstr>Project Focus</vt:lpstr>
      <vt:lpstr>Objectives</vt:lpstr>
      <vt:lpstr>Equipment List</vt:lpstr>
      <vt:lpstr>PowerPoint Presentation</vt:lpstr>
      <vt:lpstr>PowerPoint Presentation</vt:lpstr>
      <vt:lpstr>Robot Design</vt:lpstr>
      <vt:lpstr>Robot Design</vt:lpstr>
      <vt:lpstr>Robot Design – Sphero Control</vt:lpstr>
      <vt:lpstr>Localization</vt:lpstr>
      <vt:lpstr>Localization - HSV Filter</vt:lpstr>
      <vt:lpstr>Localization - Hough Transform</vt:lpstr>
      <vt:lpstr>Tracking</vt:lpstr>
      <vt:lpstr>Tracking</vt:lpstr>
      <vt:lpstr>Mapping</vt:lpstr>
      <vt:lpstr>Mapping</vt:lpstr>
      <vt:lpstr>Mapping</vt:lpstr>
      <vt:lpstr>Mapping - Results</vt:lpstr>
      <vt:lpstr>Path Planning</vt:lpstr>
      <vt:lpstr>Path Planning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ENMT 4730  Machine Learning</dc:title>
  <dc:creator>Wendell Chun</dc:creator>
  <cp:keywords/>
  <cp:lastModifiedBy>Eric Borcherding</cp:lastModifiedBy>
  <cp:revision>116</cp:revision>
  <cp:lastPrinted>2019-03-11T02:44:35Z</cp:lastPrinted>
  <dcterms:created xsi:type="dcterms:W3CDTF">2019-03-11T02:44:35Z</dcterms:created>
  <dcterms:modified xsi:type="dcterms:W3CDTF">2019-03-12T16:30:53Z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  <property fmtid="{D5CDD505-2E9C-101B-9397-08002B2CF9AE}" pid="3" name="LM SIP Document Sensitivity">
    <vt:lpwstr/>
  </property>
  <property fmtid="{D5CDD505-2E9C-101B-9397-08002B2CF9AE}" pid="4" name="Document Author">
    <vt:lpwstr>US\e374695</vt:lpwstr>
  </property>
  <property fmtid="{D5CDD505-2E9C-101B-9397-08002B2CF9AE}" pid="5" name="Document Sensitivity">
    <vt:lpwstr>1</vt:lpwstr>
  </property>
  <property fmtid="{D5CDD505-2E9C-101B-9397-08002B2CF9AE}" pid="6" name="ThirdParty">
    <vt:lpwstr/>
  </property>
  <property fmtid="{D5CDD505-2E9C-101B-9397-08002B2CF9AE}" pid="7" name="OCI Restriction">
    <vt:bool>false</vt:bool>
  </property>
  <property fmtid="{D5CDD505-2E9C-101B-9397-08002B2CF9AE}" pid="8" name="OCI Additional Info">
    <vt:lpwstr/>
  </property>
  <property fmtid="{D5CDD505-2E9C-101B-9397-08002B2CF9AE}" pid="9" name="Allow Header Overwrite">
    <vt:bool>true</vt:bool>
  </property>
  <property fmtid="{D5CDD505-2E9C-101B-9397-08002B2CF9AE}" pid="10" name="Allow Footer Overwrite">
    <vt:bool>true</vt:bool>
  </property>
  <property fmtid="{D5CDD505-2E9C-101B-9397-08002B2CF9AE}" pid="11" name="Multiple Selected">
    <vt:lpwstr>-1</vt:lpwstr>
  </property>
  <property fmtid="{D5CDD505-2E9C-101B-9397-08002B2CF9AE}" pid="12" name="SIPLongWording">
    <vt:lpwstr/>
  </property>
  <property fmtid="{D5CDD505-2E9C-101B-9397-08002B2CF9AE}" pid="13" name="checkedProgramsCount">
    <vt:i4>0</vt:i4>
  </property>
  <property fmtid="{D5CDD505-2E9C-101B-9397-08002B2CF9AE}" pid="14" name="ExpCountry">
    <vt:lpwstr/>
  </property>
</Properties>
</file>